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77" r:id="rId5"/>
    <p:sldId id="284" r:id="rId6"/>
    <p:sldId id="278" r:id="rId7"/>
    <p:sldId id="279" r:id="rId8"/>
    <p:sldId id="280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7/15/19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u="sng" dirty="0" smtClean="0">
                <a:solidFill>
                  <a:schemeClr val="accent5"/>
                </a:solidFill>
              </a:rPr>
              <a:t>Values</a:t>
            </a:r>
            <a:endParaRPr lang="en-US" sz="9600" u="sng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4400" u="sng" dirty="0">
                <a:solidFill>
                  <a:schemeClr val="tx2"/>
                </a:solidFill>
              </a:rPr>
              <a:t>Objective</a:t>
            </a:r>
            <a:r>
              <a:rPr lang="en-US" sz="4400" dirty="0">
                <a:solidFill>
                  <a:schemeClr val="tx2"/>
                </a:solidFill>
              </a:rPr>
              <a:t>: </a:t>
            </a:r>
          </a:p>
          <a:p>
            <a:r>
              <a:rPr lang="en-US" sz="4400" b="1" dirty="0">
                <a:solidFill>
                  <a:schemeClr val="tx2"/>
                </a:solidFill>
              </a:rPr>
              <a:t>To help students clarify which work values are most meaningful in their own lives.</a:t>
            </a:r>
          </a:p>
          <a:p>
            <a:pPr marL="0" indent="0">
              <a:buNone/>
            </a:pPr>
            <a:endParaRPr lang="en-US" sz="4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get values?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519076"/>
              </p:ext>
            </p:extLst>
          </p:nvPr>
        </p:nvGraphicFramePr>
        <p:xfrm>
          <a:off x="457200" y="1773708"/>
          <a:ext cx="8229600" cy="2902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83738">
                <a:tc>
                  <a:txBody>
                    <a:bodyPr/>
                    <a:lstStyle/>
                    <a:p>
                      <a:r>
                        <a:rPr lang="en-US" dirty="0" smtClean="0"/>
                        <a:t>Our Homes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Books</a:t>
                      </a:r>
                      <a:endParaRPr lang="en-US" dirty="0"/>
                    </a:p>
                  </a:txBody>
                  <a:tcPr/>
                </a:tc>
              </a:tr>
              <a:tr h="483738">
                <a:tc>
                  <a:txBody>
                    <a:bodyPr/>
                    <a:lstStyle/>
                    <a:p>
                      <a:r>
                        <a:rPr lang="en-US" dirty="0" smtClean="0"/>
                        <a:t>School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Families</a:t>
                      </a:r>
                      <a:endParaRPr lang="en-US" dirty="0"/>
                    </a:p>
                  </a:txBody>
                  <a:tcPr/>
                </a:tc>
              </a:tr>
              <a:tr h="483738">
                <a:tc>
                  <a:txBody>
                    <a:bodyPr/>
                    <a:lstStyle/>
                    <a:p>
                      <a:r>
                        <a:rPr lang="en-US" dirty="0" smtClean="0"/>
                        <a:t>Society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Culture</a:t>
                      </a:r>
                      <a:endParaRPr lang="en-US" dirty="0"/>
                    </a:p>
                  </a:txBody>
                  <a:tcPr/>
                </a:tc>
              </a:tr>
              <a:tr h="483738">
                <a:tc>
                  <a:txBody>
                    <a:bodyPr/>
                    <a:lstStyle/>
                    <a:p>
                      <a:r>
                        <a:rPr lang="en-US" dirty="0" smtClean="0"/>
                        <a:t>Friends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Employers</a:t>
                      </a:r>
                      <a:endParaRPr lang="en-US" dirty="0"/>
                    </a:p>
                  </a:txBody>
                  <a:tcPr/>
                </a:tc>
              </a:tr>
              <a:tr h="483738">
                <a:tc>
                  <a:txBody>
                    <a:bodyPr/>
                    <a:lstStyle/>
                    <a:p>
                      <a:r>
                        <a:rPr lang="en-US" dirty="0" smtClean="0"/>
                        <a:t>TV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Music</a:t>
                      </a:r>
                      <a:endParaRPr lang="en-US" dirty="0"/>
                    </a:p>
                  </a:txBody>
                  <a:tcPr/>
                </a:tc>
              </a:tr>
              <a:tr h="483738">
                <a:tc>
                  <a:txBody>
                    <a:bodyPr/>
                    <a:lstStyle/>
                    <a:p>
                      <a:r>
                        <a:rPr lang="en-US" dirty="0" smtClean="0"/>
                        <a:t>Church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 Period You Were Raised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072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What Influences our Values?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• Ages 1 – 7 ---Parents	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• Ages 8 – 13 ---Teachers, Heroes</a:t>
            </a:r>
          </a:p>
          <a:p>
            <a:pPr>
              <a:buNone/>
            </a:pPr>
            <a:r>
              <a:rPr lang="en-US" sz="4400" b="1" dirty="0">
                <a:solidFill>
                  <a:schemeClr val="tx2"/>
                </a:solidFill>
              </a:rPr>
              <a:t> </a:t>
            </a:r>
            <a:r>
              <a:rPr lang="en-US" sz="4400" b="1" dirty="0" smtClean="0">
                <a:solidFill>
                  <a:schemeClr val="tx2"/>
                </a:solidFill>
              </a:rPr>
              <a:t>  (Sports, Rock-stars, TV, </a:t>
            </a:r>
            <a:r>
              <a:rPr lang="en-US" sz="4400" b="1" dirty="0" err="1" smtClean="0">
                <a:solidFill>
                  <a:schemeClr val="tx2"/>
                </a:solidFill>
              </a:rPr>
              <a:t>etc</a:t>
            </a:r>
            <a:r>
              <a:rPr lang="en-US" sz="4400" b="1" dirty="0" smtClean="0">
                <a:solidFill>
                  <a:schemeClr val="tx2"/>
                </a:solidFill>
              </a:rPr>
              <a:t>)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• Ages 14 – 20 ---Peers</a:t>
            </a:r>
          </a:p>
          <a:p>
            <a:pPr>
              <a:buNone/>
            </a:pPr>
            <a:r>
              <a:rPr lang="en-US" sz="4400" b="1" dirty="0">
                <a:solidFill>
                  <a:schemeClr val="tx2"/>
                </a:solidFill>
              </a:rPr>
              <a:t> </a:t>
            </a:r>
            <a:r>
              <a:rPr lang="en-US" sz="4400" b="1" dirty="0" smtClean="0">
                <a:solidFill>
                  <a:schemeClr val="tx2"/>
                </a:solidFill>
              </a:rPr>
              <a:t>   </a:t>
            </a:r>
            <a:r>
              <a:rPr lang="en-US" sz="2600" b="1" dirty="0" smtClean="0">
                <a:solidFill>
                  <a:schemeClr val="tx2"/>
                </a:solidFill>
              </a:rPr>
              <a:t>(Values because of peers?  Or peers because of values?)</a:t>
            </a:r>
          </a:p>
          <a:p>
            <a:pPr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•  Ages 21 +  Your values are established but you may test your values from time to time.</a:t>
            </a: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57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Values vs. Facts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104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2"/>
                </a:solidFill>
              </a:rPr>
              <a:t>Values are things we feel “should”, “ought”, or “are supposed to “influence our lives.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srgbClr val="FF0000"/>
                </a:solidFill>
              </a:rPr>
              <a:t>VALUE</a:t>
            </a:r>
            <a:r>
              <a:rPr lang="en-US" sz="2400" dirty="0">
                <a:solidFill>
                  <a:schemeClr val="tx2"/>
                </a:solidFill>
              </a:rPr>
              <a:t>: All people should be active in a specific religion.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srgbClr val="FF0000"/>
                </a:solidFill>
              </a:rPr>
              <a:t>VALUE</a:t>
            </a:r>
            <a:r>
              <a:rPr lang="en-US" sz="2400" dirty="0">
                <a:solidFill>
                  <a:schemeClr val="tx2"/>
                </a:solidFill>
              </a:rPr>
              <a:t>:  The best time to buy clothing is when the price is discounted.</a:t>
            </a:r>
          </a:p>
          <a:p>
            <a:pPr>
              <a:defRPr/>
            </a:pPr>
            <a:r>
              <a:rPr lang="en-US" sz="2400" dirty="0">
                <a:solidFill>
                  <a:schemeClr val="tx2"/>
                </a:solidFill>
              </a:rPr>
              <a:t>A value is a statement of one’s personal beliefs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2400" dirty="0">
                <a:solidFill>
                  <a:schemeClr val="tx2"/>
                </a:solidFill>
              </a:rPr>
              <a:t>Facts simply state what actually are. It is easy to confuse values with facts.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srgbClr val="00B050"/>
                </a:solidFill>
              </a:rPr>
              <a:t>FACT</a:t>
            </a:r>
            <a:r>
              <a:rPr lang="en-US" sz="2400" dirty="0">
                <a:solidFill>
                  <a:schemeClr val="tx2"/>
                </a:solidFill>
              </a:rPr>
              <a:t>: Many people are active in a specific religion.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>
                <a:solidFill>
                  <a:srgbClr val="00B050"/>
                </a:solidFill>
              </a:rPr>
              <a:t>FACT</a:t>
            </a:r>
            <a:r>
              <a:rPr lang="en-US" sz="2400" dirty="0">
                <a:solidFill>
                  <a:schemeClr val="tx2"/>
                </a:solidFill>
              </a:rPr>
              <a:t>: The most economical time to buy clothing is when the seasons change and the price is reduced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  <a:endParaRPr lang="en-US" sz="2400" dirty="0"/>
          </a:p>
          <a:p>
            <a:pPr>
              <a:defRPr/>
            </a:pPr>
            <a:r>
              <a:rPr lang="en-US" sz="2400" dirty="0">
                <a:solidFill>
                  <a:schemeClr val="tx2"/>
                </a:solidFill>
              </a:rPr>
              <a:t>A fact is established by observation and measurement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69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Values and Behaviors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1048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2"/>
                </a:solidFill>
              </a:rPr>
              <a:t>Happiness comes from letting values decide your behavior and goals.</a:t>
            </a:r>
          </a:p>
          <a:p>
            <a:endParaRPr lang="en-US" sz="3600" dirty="0">
              <a:solidFill>
                <a:schemeClr val="tx2"/>
              </a:solidFill>
            </a:endParaRPr>
          </a:p>
          <a:p>
            <a:r>
              <a:rPr lang="en-US" sz="3600" dirty="0">
                <a:solidFill>
                  <a:schemeClr val="tx2"/>
                </a:solidFill>
              </a:rPr>
              <a:t>Values can change over a lifetime as your experiences change your view.</a:t>
            </a:r>
          </a:p>
        </p:txBody>
      </p:sp>
    </p:spTree>
    <p:extLst>
      <p:ext uri="{BB962C8B-B14F-4D97-AF65-F5344CB8AC3E}">
        <p14:creationId xmlns:p14="http://schemas.microsoft.com/office/powerpoint/2010/main" val="2996066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Types of Values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104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200" b="1" u="sng" dirty="0">
                <a:solidFill>
                  <a:schemeClr val="tx2"/>
                </a:solidFill>
              </a:rPr>
              <a:t>Moral-</a:t>
            </a:r>
            <a:r>
              <a:rPr lang="en-US" sz="3200" dirty="0">
                <a:solidFill>
                  <a:schemeClr val="tx2"/>
                </a:solidFill>
              </a:rPr>
              <a:t> How you were brought up.</a:t>
            </a:r>
          </a:p>
          <a:p>
            <a:pPr>
              <a:defRPr/>
            </a:pPr>
            <a:r>
              <a:rPr lang="en-US" sz="3200" b="1" u="sng" dirty="0">
                <a:solidFill>
                  <a:schemeClr val="tx2"/>
                </a:solidFill>
              </a:rPr>
              <a:t>Material-</a:t>
            </a:r>
            <a:r>
              <a:rPr lang="en-US" sz="3200" dirty="0">
                <a:solidFill>
                  <a:schemeClr val="tx2"/>
                </a:solidFill>
              </a:rPr>
              <a:t> What you have that has value.</a:t>
            </a:r>
          </a:p>
          <a:p>
            <a:pPr>
              <a:defRPr/>
            </a:pPr>
            <a:r>
              <a:rPr lang="en-US" sz="3200" b="1" u="sng" dirty="0">
                <a:solidFill>
                  <a:schemeClr val="tx2"/>
                </a:solidFill>
              </a:rPr>
              <a:t>Aesthetic-</a:t>
            </a:r>
            <a:r>
              <a:rPr lang="en-US" sz="3200" dirty="0">
                <a:solidFill>
                  <a:schemeClr val="tx2"/>
                </a:solidFill>
              </a:rPr>
              <a:t> Appearance of an object and the emotional response it evokes.</a:t>
            </a:r>
          </a:p>
          <a:p>
            <a:pPr>
              <a:defRPr/>
            </a:pPr>
            <a:r>
              <a:rPr lang="en-US" sz="3200" b="1" u="sng" dirty="0">
                <a:solidFill>
                  <a:schemeClr val="tx2"/>
                </a:solidFill>
              </a:rPr>
              <a:t>Intrinsic-What</a:t>
            </a:r>
            <a:r>
              <a:rPr lang="en-US" sz="3200" dirty="0">
                <a:solidFill>
                  <a:schemeClr val="tx2"/>
                </a:solidFill>
              </a:rPr>
              <a:t> something means to you.</a:t>
            </a:r>
          </a:p>
          <a:p>
            <a:pPr>
              <a:defRPr/>
            </a:pPr>
            <a:r>
              <a:rPr lang="en-US" sz="3200" b="1" u="sng" dirty="0">
                <a:solidFill>
                  <a:schemeClr val="tx2"/>
                </a:solidFill>
              </a:rPr>
              <a:t>Extrinsic-</a:t>
            </a:r>
            <a:r>
              <a:rPr lang="en-US" sz="3200" dirty="0">
                <a:solidFill>
                  <a:schemeClr val="tx2"/>
                </a:solidFill>
              </a:rPr>
              <a:t> What something means to you and others.</a:t>
            </a:r>
          </a:p>
          <a:p>
            <a:pPr>
              <a:defRPr/>
            </a:pPr>
            <a:r>
              <a:rPr lang="en-US" sz="3200" b="1" u="sng" dirty="0">
                <a:solidFill>
                  <a:schemeClr val="tx2"/>
                </a:solidFill>
              </a:rPr>
              <a:t>Universal/American</a:t>
            </a:r>
            <a:r>
              <a:rPr lang="en-US" sz="3200" dirty="0">
                <a:solidFill>
                  <a:schemeClr val="tx2"/>
                </a:solidFill>
              </a:rPr>
              <a:t>- What society stresses.</a:t>
            </a:r>
          </a:p>
        </p:txBody>
      </p:sp>
    </p:spTree>
    <p:extLst>
      <p:ext uri="{BB962C8B-B14F-4D97-AF65-F5344CB8AC3E}">
        <p14:creationId xmlns:p14="http://schemas.microsoft.com/office/powerpoint/2010/main" val="3598215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1048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en-US" sz="6000" i="1" dirty="0">
                <a:solidFill>
                  <a:schemeClr val="tx2"/>
                </a:solidFill>
                <a:latin typeface="Tempus Sans ITC" panose="04020404030D07020202" pitchFamily="82" charset="0"/>
              </a:rPr>
              <a:t>“If you stand for nothing…</a:t>
            </a:r>
          </a:p>
          <a:p>
            <a:pPr algn="ctr">
              <a:buNone/>
              <a:defRPr/>
            </a:pPr>
            <a:r>
              <a:rPr lang="en-US" sz="6000" i="1" dirty="0">
                <a:solidFill>
                  <a:schemeClr val="tx2"/>
                </a:solidFill>
                <a:latin typeface="Tempus Sans ITC" panose="04020404030D07020202" pitchFamily="82" charset="0"/>
              </a:rPr>
              <a:t>you fall for everything.”</a:t>
            </a:r>
          </a:p>
        </p:txBody>
      </p:sp>
    </p:spTree>
    <p:extLst>
      <p:ext uri="{BB962C8B-B14F-4D97-AF65-F5344CB8AC3E}">
        <p14:creationId xmlns:p14="http://schemas.microsoft.com/office/powerpoint/2010/main" val="2317533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1048"/>
          </a:xfrm>
        </p:spPr>
        <p:txBody>
          <a:bodyPr>
            <a:noAutofit/>
          </a:bodyPr>
          <a:lstStyle/>
          <a:p>
            <a:pPr algn="ctr">
              <a:buFont typeface="Arial" charset="0"/>
              <a:buNone/>
            </a:pPr>
            <a:r>
              <a:rPr lang="en-US" sz="6000" i="1" dirty="0">
                <a:solidFill>
                  <a:schemeClr val="tx2"/>
                </a:solidFill>
                <a:latin typeface="Tempus Sans ITC" pitchFamily="82" charset="0"/>
              </a:rPr>
              <a:t>“It’s not doing things </a:t>
            </a:r>
            <a:r>
              <a:rPr lang="en-US" sz="6000" i="1" dirty="0">
                <a:solidFill>
                  <a:srgbClr val="FF0000"/>
                </a:solidFill>
                <a:latin typeface="Tempus Sans ITC" pitchFamily="82" charset="0"/>
              </a:rPr>
              <a:t>right,</a:t>
            </a:r>
            <a:r>
              <a:rPr lang="en-US" sz="6000" i="1" dirty="0">
                <a:latin typeface="Tempus Sans ITC" pitchFamily="82" charset="0"/>
              </a:rPr>
              <a:t> </a:t>
            </a:r>
          </a:p>
          <a:p>
            <a:pPr algn="ctr">
              <a:buFont typeface="Arial" charset="0"/>
              <a:buNone/>
            </a:pPr>
            <a:r>
              <a:rPr lang="en-US" sz="6000" i="1" dirty="0">
                <a:solidFill>
                  <a:schemeClr val="tx2"/>
                </a:solidFill>
                <a:latin typeface="Tempus Sans ITC" pitchFamily="82" charset="0"/>
              </a:rPr>
              <a:t>It’s doing the </a:t>
            </a:r>
          </a:p>
          <a:p>
            <a:pPr algn="ctr">
              <a:buFont typeface="Arial" charset="0"/>
              <a:buNone/>
            </a:pPr>
            <a:r>
              <a:rPr lang="en-US" sz="6000" i="1" dirty="0">
                <a:solidFill>
                  <a:srgbClr val="00B050"/>
                </a:solidFill>
                <a:latin typeface="Tempus Sans ITC" pitchFamily="82" charset="0"/>
              </a:rPr>
              <a:t>right </a:t>
            </a:r>
            <a:r>
              <a:rPr lang="en-US" sz="6000" i="1" dirty="0">
                <a:solidFill>
                  <a:schemeClr val="tx2"/>
                </a:solidFill>
                <a:latin typeface="Tempus Sans ITC" pitchFamily="82" charset="0"/>
              </a:rPr>
              <a:t>things.”</a:t>
            </a:r>
          </a:p>
        </p:txBody>
      </p:sp>
    </p:spTree>
    <p:extLst>
      <p:ext uri="{BB962C8B-B14F-4D97-AF65-F5344CB8AC3E}">
        <p14:creationId xmlns:p14="http://schemas.microsoft.com/office/powerpoint/2010/main" val="392487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6000" dirty="0" smtClean="0"/>
              <a:t>Workbook Page 31 - 34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104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800" dirty="0">
                <a:solidFill>
                  <a:schemeClr val="tx2"/>
                </a:solidFill>
              </a:rPr>
              <a:t>What are  your </a:t>
            </a:r>
            <a:r>
              <a:rPr lang="en-US" sz="4800" dirty="0">
                <a:solidFill>
                  <a:srgbClr val="FF0000"/>
                </a:solidFill>
              </a:rPr>
              <a:t>values</a:t>
            </a:r>
            <a:r>
              <a:rPr lang="en-US" sz="4800" dirty="0" smtClean="0"/>
              <a:t>?</a:t>
            </a:r>
            <a:endParaRPr lang="en-US" sz="4800" dirty="0"/>
          </a:p>
          <a:p>
            <a:pPr>
              <a:defRPr/>
            </a:pPr>
            <a:r>
              <a:rPr lang="en-US" sz="4800" dirty="0">
                <a:solidFill>
                  <a:schemeClr val="tx2"/>
                </a:solidFill>
              </a:rPr>
              <a:t>For each statement, check the</a:t>
            </a:r>
          </a:p>
          <a:p>
            <a:pPr marL="0" indent="0">
              <a:buNone/>
              <a:defRPr/>
            </a:pPr>
            <a:r>
              <a:rPr lang="en-US" sz="4800" dirty="0">
                <a:solidFill>
                  <a:schemeClr val="tx2"/>
                </a:solidFill>
              </a:rPr>
              <a:t>    column that comes closest to </a:t>
            </a:r>
          </a:p>
          <a:p>
            <a:pPr marL="0" indent="0">
              <a:buNone/>
              <a:defRPr/>
            </a:pPr>
            <a:r>
              <a:rPr lang="en-US" sz="4800" dirty="0">
                <a:solidFill>
                  <a:schemeClr val="tx2"/>
                </a:solidFill>
              </a:rPr>
              <a:t>    matching your feelings.</a:t>
            </a:r>
          </a:p>
        </p:txBody>
      </p:sp>
    </p:spTree>
    <p:extLst>
      <p:ext uri="{BB962C8B-B14F-4D97-AF65-F5344CB8AC3E}">
        <p14:creationId xmlns:p14="http://schemas.microsoft.com/office/powerpoint/2010/main" val="2250291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What is a Value?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Qualities, characteristics, or ideas about which we feel strongly.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Our values affect our decisions, goals, and behavior.</a:t>
            </a:r>
          </a:p>
          <a:p>
            <a:r>
              <a:rPr lang="en-US" sz="3200" dirty="0">
                <a:solidFill>
                  <a:schemeClr val="tx2"/>
                </a:solidFill>
              </a:rPr>
              <a:t>A belief or feeling that someone or something is worthwhile.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Values define what is of worth, what is beneficial, and what is harmful.</a:t>
            </a:r>
          </a:p>
        </p:txBody>
      </p:sp>
    </p:spTree>
    <p:extLst>
      <p:ext uri="{BB962C8B-B14F-4D97-AF65-F5344CB8AC3E}">
        <p14:creationId xmlns:p14="http://schemas.microsoft.com/office/powerpoint/2010/main" val="366708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7200" u="sng" dirty="0" smtClean="0"/>
              <a:t>What would you do with $ 1 Million?</a:t>
            </a:r>
            <a:endParaRPr lang="en-US" sz="7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>
                <a:solidFill>
                  <a:schemeClr val="tx2"/>
                </a:solidFill>
              </a:rPr>
              <a:t>You have been given a check for </a:t>
            </a:r>
          </a:p>
          <a:p>
            <a:pPr marL="0" indent="0">
              <a:buNone/>
              <a:defRPr/>
            </a:pPr>
            <a:r>
              <a:rPr lang="en-US" sz="3600" b="1" i="1" dirty="0">
                <a:solidFill>
                  <a:schemeClr val="tx2"/>
                </a:solidFill>
              </a:rPr>
              <a:t>   $1,000,000.00 </a:t>
            </a:r>
            <a:r>
              <a:rPr lang="en-US" sz="3600" dirty="0">
                <a:solidFill>
                  <a:schemeClr val="tx2"/>
                </a:solidFill>
              </a:rPr>
              <a:t>to do whatever you </a:t>
            </a:r>
          </a:p>
          <a:p>
            <a:pPr marL="0" indent="0">
              <a:buNone/>
              <a:defRPr/>
            </a:pPr>
            <a:r>
              <a:rPr lang="en-US" sz="3600" dirty="0">
                <a:solidFill>
                  <a:schemeClr val="tx2"/>
                </a:solidFill>
              </a:rPr>
              <a:t>   like with it. </a:t>
            </a:r>
          </a:p>
          <a:p>
            <a:pPr marL="0" indent="0">
              <a:buNone/>
              <a:defRPr/>
            </a:pPr>
            <a:r>
              <a:rPr lang="en-US" sz="3600" dirty="0">
                <a:solidFill>
                  <a:schemeClr val="tx2"/>
                </a:solidFill>
              </a:rPr>
              <a:t>   What would you do with it?</a:t>
            </a:r>
          </a:p>
          <a:p>
            <a:pPr>
              <a:defRPr/>
            </a:pPr>
            <a:endParaRPr lang="en-US" sz="3600" dirty="0">
              <a:solidFill>
                <a:schemeClr val="tx2"/>
              </a:solidFill>
            </a:endParaRPr>
          </a:p>
          <a:p>
            <a:pPr>
              <a:defRPr/>
            </a:pPr>
            <a:r>
              <a:rPr lang="en-US" sz="3600" dirty="0">
                <a:solidFill>
                  <a:schemeClr val="tx2"/>
                </a:solidFill>
              </a:rPr>
              <a:t>Share what you would do with it.</a:t>
            </a:r>
          </a:p>
        </p:txBody>
      </p:sp>
    </p:spTree>
    <p:extLst>
      <p:ext uri="{BB962C8B-B14F-4D97-AF65-F5344CB8AC3E}">
        <p14:creationId xmlns:p14="http://schemas.microsoft.com/office/powerpoint/2010/main" val="166522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u="sng" dirty="0" smtClean="0"/>
              <a:t>In Other Words. . .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4400" dirty="0">
                <a:solidFill>
                  <a:schemeClr val="tx2"/>
                </a:solidFill>
              </a:rPr>
              <a:t>What you spend your </a:t>
            </a:r>
            <a:r>
              <a:rPr lang="en-US" sz="4400" b="1" dirty="0">
                <a:solidFill>
                  <a:schemeClr val="tx2"/>
                </a:solidFill>
              </a:rPr>
              <a:t>money</a:t>
            </a:r>
            <a:r>
              <a:rPr lang="en-US" sz="4400" dirty="0">
                <a:solidFill>
                  <a:schemeClr val="tx2"/>
                </a:solidFill>
              </a:rPr>
              <a:t> on has </a:t>
            </a:r>
            <a:r>
              <a:rPr lang="en-US" sz="4400" u="sng" dirty="0">
                <a:solidFill>
                  <a:schemeClr val="tx2"/>
                </a:solidFill>
              </a:rPr>
              <a:t>EVERYTHING</a:t>
            </a:r>
            <a:r>
              <a:rPr lang="en-US" sz="4400" dirty="0">
                <a:solidFill>
                  <a:schemeClr val="tx2"/>
                </a:solidFill>
              </a:rPr>
              <a:t> to do with what you </a:t>
            </a:r>
            <a:r>
              <a:rPr lang="en-US" sz="4400" dirty="0">
                <a:solidFill>
                  <a:srgbClr val="FF0000"/>
                </a:solidFill>
              </a:rPr>
              <a:t>value</a:t>
            </a:r>
            <a:r>
              <a:rPr lang="en-US" sz="4400" dirty="0"/>
              <a:t>.</a:t>
            </a:r>
          </a:p>
          <a:p>
            <a:pPr>
              <a:buFont typeface="Arial" charset="0"/>
              <a:buNone/>
            </a:pPr>
            <a:r>
              <a:rPr lang="en-US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4117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u="sng" dirty="0" smtClean="0"/>
              <a:t>What things did you do during the past week?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4400" dirty="0">
                <a:solidFill>
                  <a:schemeClr val="tx2"/>
                </a:solidFill>
              </a:rPr>
              <a:t>Think about it for a few seconds.</a:t>
            </a:r>
          </a:p>
          <a:p>
            <a:pPr>
              <a:buFont typeface="Arial" charset="0"/>
              <a:buNone/>
            </a:pPr>
            <a:endParaRPr lang="en-US" sz="4400" dirty="0">
              <a:solidFill>
                <a:schemeClr val="tx2"/>
              </a:solidFill>
            </a:endParaRPr>
          </a:p>
          <a:p>
            <a:pPr>
              <a:buFont typeface="Arial" charset="0"/>
              <a:buNone/>
            </a:pPr>
            <a:r>
              <a:rPr lang="en-US" sz="4400" dirty="0">
                <a:solidFill>
                  <a:schemeClr val="tx2"/>
                </a:solidFill>
              </a:rPr>
              <a:t>Be prepared to share what you did</a:t>
            </a:r>
            <a:r>
              <a:rPr lang="en-US" sz="4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3299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In Other Words. . . 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 </a:t>
            </a:r>
            <a:r>
              <a:rPr lang="en-US" sz="4400" dirty="0">
                <a:solidFill>
                  <a:schemeClr val="tx2"/>
                </a:solidFill>
              </a:rPr>
              <a:t>What you choose to do with your </a:t>
            </a:r>
            <a:r>
              <a:rPr lang="en-US" sz="4400" b="1" dirty="0">
                <a:solidFill>
                  <a:schemeClr val="tx2"/>
                </a:solidFill>
              </a:rPr>
              <a:t>time</a:t>
            </a:r>
            <a:r>
              <a:rPr lang="en-US" sz="4400" dirty="0">
                <a:solidFill>
                  <a:schemeClr val="tx2"/>
                </a:solidFill>
              </a:rPr>
              <a:t> also has </a:t>
            </a:r>
            <a:r>
              <a:rPr lang="en-US" sz="4400" u="sng" dirty="0">
                <a:solidFill>
                  <a:srgbClr val="00B050"/>
                </a:solidFill>
              </a:rPr>
              <a:t>EVERYTHING</a:t>
            </a:r>
            <a:r>
              <a:rPr lang="en-US" sz="4400" dirty="0">
                <a:solidFill>
                  <a:srgbClr val="00B050"/>
                </a:solidFill>
              </a:rPr>
              <a:t> </a:t>
            </a:r>
            <a:r>
              <a:rPr lang="en-US" sz="4400" dirty="0">
                <a:solidFill>
                  <a:schemeClr val="tx2"/>
                </a:solidFill>
              </a:rPr>
              <a:t>to do with what you</a:t>
            </a:r>
            <a:r>
              <a:rPr lang="en-US" sz="4400" dirty="0"/>
              <a:t> </a:t>
            </a:r>
            <a:r>
              <a:rPr lang="en-US" sz="4400" dirty="0">
                <a:solidFill>
                  <a:srgbClr val="FF0000"/>
                </a:solidFill>
              </a:rPr>
              <a:t>value</a:t>
            </a:r>
            <a:r>
              <a:rPr lang="en-US" sz="4400" dirty="0"/>
              <a:t>.</a:t>
            </a:r>
          </a:p>
          <a:p>
            <a:pPr>
              <a:buNone/>
            </a:pP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82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Key Terms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>
                <a:solidFill>
                  <a:schemeClr val="tx2"/>
                </a:solidFill>
              </a:rPr>
              <a:t>Hypocrite</a:t>
            </a:r>
            <a:r>
              <a:rPr lang="en-US" sz="4400" dirty="0">
                <a:solidFill>
                  <a:schemeClr val="tx2"/>
                </a:solidFill>
              </a:rPr>
              <a:t> – One who subscribes to one set of values, and does another</a:t>
            </a:r>
            <a:r>
              <a:rPr lang="en-US" sz="4400" dirty="0" smtClean="0">
                <a:solidFill>
                  <a:schemeClr val="tx2"/>
                </a:solidFill>
              </a:rPr>
              <a:t>.</a:t>
            </a:r>
            <a:endParaRPr lang="en-US" sz="4400" dirty="0">
              <a:solidFill>
                <a:schemeClr val="tx2"/>
              </a:solidFill>
            </a:endParaRPr>
          </a:p>
          <a:p>
            <a:r>
              <a:rPr lang="en-US" sz="4400" b="1" u="sng" dirty="0">
                <a:solidFill>
                  <a:schemeClr val="tx2"/>
                </a:solidFill>
              </a:rPr>
              <a:t>Immaturity</a:t>
            </a:r>
            <a:r>
              <a:rPr lang="en-US" sz="4400" b="1" dirty="0">
                <a:solidFill>
                  <a:schemeClr val="tx2"/>
                </a:solidFill>
              </a:rPr>
              <a:t> </a:t>
            </a:r>
            <a:r>
              <a:rPr lang="en-US" sz="4400" dirty="0">
                <a:solidFill>
                  <a:schemeClr val="tx2"/>
                </a:solidFill>
              </a:rPr>
              <a:t>– One who has not identified his values.</a:t>
            </a:r>
          </a:p>
          <a:p>
            <a:pPr>
              <a:buNone/>
            </a:pP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33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Immaturity vs. Maturity </a:t>
            </a:r>
            <a:endParaRPr lang="en-US" sz="48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889036"/>
              </p:ext>
            </p:extLst>
          </p:nvPr>
        </p:nvGraphicFramePr>
        <p:xfrm>
          <a:off x="457200" y="2116356"/>
          <a:ext cx="8229600" cy="2721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53505">
                <a:tc>
                  <a:txBody>
                    <a:bodyPr/>
                    <a:lstStyle/>
                    <a:p>
                      <a:r>
                        <a:rPr lang="en-US" dirty="0" smtClean="0"/>
                        <a:t>Immaturity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Maturity</a:t>
                      </a:r>
                      <a:endParaRPr lang="en-US" dirty="0"/>
                    </a:p>
                  </a:txBody>
                  <a:tcPr/>
                </a:tc>
              </a:tr>
              <a:tr h="453505">
                <a:tc>
                  <a:txBody>
                    <a:bodyPr/>
                    <a:lstStyle/>
                    <a:p>
                      <a:r>
                        <a:rPr lang="en-US" dirty="0" smtClean="0"/>
                        <a:t>Unclear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Clear Values</a:t>
                      </a:r>
                      <a:endParaRPr lang="en-US" dirty="0"/>
                    </a:p>
                  </a:txBody>
                  <a:tcPr/>
                </a:tc>
              </a:tr>
              <a:tr h="453505">
                <a:tc>
                  <a:txBody>
                    <a:bodyPr/>
                    <a:lstStyle/>
                    <a:p>
                      <a:r>
                        <a:rPr lang="en-US" dirty="0" smtClean="0"/>
                        <a:t>Drifters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Life of Purpose</a:t>
                      </a:r>
                      <a:endParaRPr lang="en-US" dirty="0"/>
                    </a:p>
                  </a:txBody>
                  <a:tcPr/>
                </a:tc>
              </a:tr>
              <a:tr h="453505">
                <a:tc>
                  <a:txBody>
                    <a:bodyPr/>
                    <a:lstStyle/>
                    <a:p>
                      <a:r>
                        <a:rPr lang="en-US" dirty="0" smtClean="0"/>
                        <a:t>Flighty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Meaning &amp; Direction</a:t>
                      </a:r>
                      <a:endParaRPr lang="en-US" dirty="0"/>
                    </a:p>
                  </a:txBody>
                  <a:tcPr/>
                </a:tc>
              </a:tr>
              <a:tr h="453505">
                <a:tc>
                  <a:txBody>
                    <a:bodyPr/>
                    <a:lstStyle/>
                    <a:p>
                      <a:r>
                        <a:rPr lang="en-US" dirty="0" smtClean="0"/>
                        <a:t>Uncertain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53505">
                <a:tc>
                  <a:txBody>
                    <a:bodyPr/>
                    <a:lstStyle/>
                    <a:p>
                      <a:r>
                        <a:rPr lang="en-US" dirty="0" smtClean="0"/>
                        <a:t>Apathetic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961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dirty="0" smtClean="0"/>
              <a:t>Direction: </a:t>
            </a:r>
            <a:r>
              <a:rPr lang="en-US" sz="3200" dirty="0" smtClean="0"/>
              <a:t>Values-Goals-Behavior-Self Value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u="sng" dirty="0">
                <a:solidFill>
                  <a:srgbClr val="FF0000"/>
                </a:solidFill>
              </a:rPr>
              <a:t>Values</a:t>
            </a:r>
            <a:r>
              <a:rPr lang="en-US" sz="4400" dirty="0"/>
              <a:t> </a:t>
            </a:r>
            <a:r>
              <a:rPr lang="en-US" sz="4400" dirty="0">
                <a:solidFill>
                  <a:schemeClr val="tx2"/>
                </a:solidFill>
              </a:rPr>
              <a:t>give direction and consistency to behavior.</a:t>
            </a:r>
          </a:p>
          <a:p>
            <a:r>
              <a:rPr lang="en-US" sz="4400" u="sng" dirty="0">
                <a:solidFill>
                  <a:srgbClr val="FF0000"/>
                </a:solidFill>
              </a:rPr>
              <a:t>Values</a:t>
            </a:r>
            <a:r>
              <a:rPr lang="en-US" sz="4400" dirty="0"/>
              <a:t> </a:t>
            </a:r>
            <a:r>
              <a:rPr lang="en-US" sz="4400" dirty="0">
                <a:solidFill>
                  <a:schemeClr val="tx2"/>
                </a:solidFill>
              </a:rPr>
              <a:t>help you know what to and not to make time for.</a:t>
            </a:r>
          </a:p>
          <a:p>
            <a:r>
              <a:rPr lang="en-US" sz="4400" u="sng" dirty="0">
                <a:solidFill>
                  <a:srgbClr val="FF0000"/>
                </a:solidFill>
              </a:rPr>
              <a:t>Values</a:t>
            </a:r>
            <a:r>
              <a:rPr lang="en-US" sz="4400" dirty="0"/>
              <a:t> </a:t>
            </a:r>
            <a:r>
              <a:rPr lang="en-US" sz="4400" dirty="0">
                <a:solidFill>
                  <a:schemeClr val="tx2"/>
                </a:solidFill>
              </a:rPr>
              <a:t>establish a relationship between you and the world.</a:t>
            </a:r>
          </a:p>
          <a:p>
            <a:r>
              <a:rPr lang="en-US" sz="4400" u="sng" dirty="0">
                <a:solidFill>
                  <a:srgbClr val="FF0000"/>
                </a:solidFill>
              </a:rPr>
              <a:t>Values</a:t>
            </a:r>
            <a:r>
              <a:rPr lang="en-US" sz="4400" dirty="0"/>
              <a:t> </a:t>
            </a:r>
            <a:r>
              <a:rPr lang="en-US" sz="4400" dirty="0">
                <a:solidFill>
                  <a:schemeClr val="tx2"/>
                </a:solidFill>
              </a:rPr>
              <a:t>set the direction for one’s life.</a:t>
            </a:r>
          </a:p>
          <a:p>
            <a:pPr>
              <a:buNone/>
            </a:pP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57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223</TotalTime>
  <Words>582</Words>
  <Application>Microsoft Macintosh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Executive</vt:lpstr>
      <vt:lpstr>Values</vt:lpstr>
      <vt:lpstr>What is a Value?</vt:lpstr>
      <vt:lpstr>What would you do with $ 1 Million?</vt:lpstr>
      <vt:lpstr>In Other Words. . . </vt:lpstr>
      <vt:lpstr>What things did you do during the past week?</vt:lpstr>
      <vt:lpstr>In Other Words. . . </vt:lpstr>
      <vt:lpstr>Key Terms</vt:lpstr>
      <vt:lpstr>Immaturity vs. Maturity </vt:lpstr>
      <vt:lpstr>Direction: Values-Goals-Behavior-Self Value</vt:lpstr>
      <vt:lpstr>Where do we get values?</vt:lpstr>
      <vt:lpstr>What Influences our Values?</vt:lpstr>
      <vt:lpstr>Values vs. Facts</vt:lpstr>
      <vt:lpstr>Values and Behaviors</vt:lpstr>
      <vt:lpstr>Types of Values</vt:lpstr>
      <vt:lpstr>PowerPoint Presentation</vt:lpstr>
      <vt:lpstr>PowerPoint Presentation</vt:lpstr>
      <vt:lpstr>Workbook Page 31 - 34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56</cp:revision>
  <dcterms:created xsi:type="dcterms:W3CDTF">2019-07-07T21:23:27Z</dcterms:created>
  <dcterms:modified xsi:type="dcterms:W3CDTF">2019-07-15T14:30:12Z</dcterms:modified>
</cp:coreProperties>
</file>